
<file path=[Content_Types].xml><?xml version="1.0" encoding="utf-8"?>
<Types xmlns="http://schemas.openxmlformats.org/package/2006/content-types">
  <Default Extension="svg" ContentType="image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2" d="100"/>
          <a:sy n="42" d="100"/>
        </p:scale>
        <p:origin x="-2076" y="-588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cs-CZ" sz="14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cs-CZ" sz="14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cs-CZ" sz="14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A1BCB151-1657-468E-89B1-33104D427759}" type="slidenum">
              <a:t>‹#›</a:t>
            </a:fld>
            <a:endParaRPr lang="cs-CZ" sz="14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45440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cs-CZ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DF654B1A-2088-4A53-A471-34297A0055A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257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cs-CZ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 sz="281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cs-CZ" sz="281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340E194-5DFE-4FED-ABEB-402B3858A35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34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AEF092A-F897-4DC5-9B90-A281FD799C4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14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11A28D-F9A8-465A-B1F7-56CAF6D6E51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10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6BCFD3F-0CD9-4F2C-810D-16CA2A75D306}" type="slidenum">
              <a:t>‹#›</a:t>
            </a:fld>
            <a:fld id="{A933B775-3F03-4B98-B801-69FDD51AEBF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42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D3723A-0F9E-4463-B8A4-5D8C770A309E}" type="slidenum">
              <a:t>‹#›</a:t>
            </a:fld>
            <a:fld id="{93F4B162-9209-4B79-9ECD-25F2CAC2389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73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8FCC36-43D6-419B-A273-09904EE9CC44}" type="slidenum">
              <a:t>‹#›</a:t>
            </a:fld>
            <a:fld id="{696164B2-3FCA-4D80-9F8D-C5521A3EE0F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73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768475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74274AE-4F89-442F-B0D7-71E915E4D109}" type="slidenum">
              <a:t>‹#›</a:t>
            </a:fld>
            <a:fld id="{16836AD5-E5DD-440B-BD45-CB612B0D2C2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4307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A8B26C-5CCB-40EC-85CD-7DDA5FE14C48}" type="slidenum">
              <a:t>‹#›</a:t>
            </a:fld>
            <a:fld id="{622A3FD9-B20E-4D72-893C-377B9BAFDA6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4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30EBC9C-3B86-4D48-AF3E-657CA6B5DF5C}" type="slidenum">
              <a:t>‹#›</a:t>
            </a:fld>
            <a:fld id="{D5E24C9D-0FED-4B74-A7EE-A969C55C12C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25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2B0446C-964F-4788-A7DC-F7FFEF7D6754}" type="slidenum">
              <a:t>‹#›</a:t>
            </a:fld>
            <a:fld id="{98B3E1DF-1FF4-4BA1-A83A-4489426E71A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04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A72B11-37A2-4666-8555-1D7C53C9AF95}" type="slidenum">
              <a:t>‹#›</a:t>
            </a:fld>
            <a:fld id="{6CFD6AC9-24B9-45A9-906E-EB91D96B676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1501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BFC0284-FD17-484E-B634-9FF7C3C0B4F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7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443BDF2-EFAD-4E9F-BBE4-DEC9660FF249}" type="slidenum">
              <a:t>‹#›</a:t>
            </a:fld>
            <a:fld id="{3E39FBDA-27CA-4B1E-BBB4-045919F1045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73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2EC3A6-CEE6-4D0D-82BA-F6119F816FCD}" type="slidenum">
              <a:t>‹#›</a:t>
            </a:fld>
            <a:fld id="{8C246042-68EB-497F-9D6F-61D6CD22542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679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56450" y="301625"/>
            <a:ext cx="221773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5008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6336AB-E185-4C2F-B299-187DD6AE3918}" type="slidenum">
              <a:t>‹#›</a:t>
            </a:fld>
            <a:fld id="{A3901BA1-AB0C-476E-BA49-E89252AD039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60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66A9E51-7397-404B-89E3-571BB32B2A8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749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768475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0075022-FB78-4479-9EE6-304187A0F47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11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7A8016-0D92-4586-A96E-75824748CFB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827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A8C7276-2E57-4C1B-8C95-9D54C691FD3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35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D193E7F-8DB2-4ACF-A305-1CF90306B4A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307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D94252C-6D28-488D-8FEC-394F250F7E1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40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3AA08F0-60C2-47FB-95FF-E4BA88C23E3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304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cs-CZ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88700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cs-CZ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cs-CZ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cs-CZ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cs-CZ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cs-CZ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5BCDECDD-5E09-4DE2-9662-5278CE3B9DD4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cs-CZ" sz="44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cs-CZ" sz="32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-58320" y="108000"/>
            <a:ext cx="7794360" cy="1607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Placeholder 2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7114679" cy="126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cs-CZ"/>
              <a:t>Click to edit the title text format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1"/>
          </p:nvPr>
        </p:nvSpPr>
        <p:spPr>
          <a:xfrm>
            <a:off x="503999" y="1768680"/>
            <a:ext cx="88700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None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Char char="●"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630"/>
              </a:spcAft>
              <a:buSzPct val="75000"/>
              <a:buFont typeface="StarSymbol"/>
              <a:buChar char="–"/>
              <a:defRPr lang="cs-CZ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219"/>
              </a:spcAft>
              <a:buSzPct val="45000"/>
              <a:buFont typeface="StarSymbol"/>
              <a:buChar char="●"/>
              <a:defRPr lang="cs-CZ" sz="347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811"/>
              </a:spcAft>
              <a:buSzPct val="75000"/>
              <a:buFont typeface="StarSymbol"/>
              <a:buChar char="–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2"/>
          </p:nvPr>
        </p:nvSpPr>
        <p:spPr>
          <a:xfrm>
            <a:off x="503999" y="6886440"/>
            <a:ext cx="2348280" cy="52091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3"/>
          </p:nvPr>
        </p:nvSpPr>
        <p:spPr>
          <a:xfrm>
            <a:off x="3447000" y="6886440"/>
            <a:ext cx="3195000" cy="52091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4"/>
          </p:nvPr>
        </p:nvSpPr>
        <p:spPr>
          <a:xfrm>
            <a:off x="7227000" y="6886440"/>
            <a:ext cx="2348280" cy="52091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cs-CZ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88DCC38C-A4DD-404C-9BDE-96DCD991749B}" type="slidenum">
              <a:t>‹#›</a:t>
            </a:fld>
            <a:fld id="{82EF4597-D2CB-43FC-B3FD-D057AB371360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l" rtl="0" hangingPunct="0">
        <a:buNone/>
        <a:tabLst/>
        <a:defRPr lang="cs-CZ" sz="6000" b="1" i="0" u="none" strike="noStrike" kern="1200">
          <a:ln>
            <a:noFill/>
          </a:ln>
          <a:solidFill>
            <a:srgbClr val="FFFFFF"/>
          </a:solidFill>
          <a:latin typeface="Liberation Sans" pitchFamily="34"/>
          <a:ea typeface="Droid Sans Fallback" pitchFamily="2"/>
          <a:cs typeface="Lohit Hindi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760"/>
        </a:spcAft>
        <a:tabLst/>
        <a:defRPr lang="cs-CZ" sz="4000" b="0" i="0" u="none" strike="noStrike" kern="1200">
          <a:ln>
            <a:noFill/>
          </a:ln>
          <a:solidFill>
            <a:srgbClr val="000000"/>
          </a:solidFill>
          <a:latin typeface="Liberation Sans" pitchFamily="34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cratch.mit.ed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://www.root.cz/clanky/scratch-plnohodnotny-programovaci-jazyk-nebo-jen-detske-puzzle/" TargetMode="External"/><Relationship Id="rId4" Type="http://schemas.openxmlformats.org/officeDocument/2006/relationships/hyperlink" Target="http://cs.wikipedia.org/wiki/Scratch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cratch.mit.ed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cratch.mit.edu/gallerie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 noGrp="1"/>
          </p:cNvSpPr>
          <p:nvPr>
            <p:ph type="subTitle" idx="4294967295"/>
          </p:nvPr>
        </p:nvSpPr>
        <p:spPr>
          <a:xfrm>
            <a:off x="0" y="2448000"/>
            <a:ext cx="10080000" cy="911880"/>
          </a:xfrm>
        </p:spPr>
        <p:txBody>
          <a:bodyPr anchor="ctr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lang="cs-CZ" sz="3200" dirty="0">
                <a:latin typeface="Arial" pitchFamily="18"/>
              </a:rPr>
              <a:t>Prostředí pro výuku programování</a:t>
            </a:r>
          </a:p>
          <a:p>
            <a:pPr marL="0" lvl="0" indent="0" algn="ctr">
              <a:buNone/>
            </a:pPr>
            <a:endParaRPr lang="cs-CZ" sz="3200" dirty="0">
              <a:latin typeface="Arial" pitchFamily="1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56000" y="6408000"/>
            <a:ext cx="3096000" cy="57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1800" b="0" i="0" u="none" strike="noStrike" kern="1200">
                <a:ln>
                  <a:noFill/>
                </a:ln>
                <a:latin typeface="Liberation Sans" pitchFamily="34"/>
                <a:ea typeface="Liberation Sans" pitchFamily="34"/>
                <a:cs typeface="Liberation Sans" pitchFamily="34"/>
              </a:rPr>
              <a:t>© </a:t>
            </a:r>
            <a:r>
              <a:rPr lang="cs-CZ" sz="1800" b="0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Lukáš Kotek, 2012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1600" b="0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CC-BY-SA-3.0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304000" y="3145319"/>
            <a:ext cx="5256000" cy="19666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4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Scratch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112000"/>
            <a:ext cx="10080000" cy="346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i="1">
                <a:solidFill>
                  <a:srgbClr val="000000"/>
                </a:solidFill>
              </a:defRPr>
            </a:pPr>
            <a:r>
              <a:rPr lang="cs-CZ" sz="1800" b="0" i="1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Microsoft YaHei" pitchFamily="2"/>
                <a:cs typeface="Mangal" pitchFamily="2"/>
              </a:rPr>
              <a:t>vymysli </a:t>
            </a:r>
            <a:r>
              <a:rPr lang="cs-CZ" sz="1200" b="0" i="0" u="none" strike="noStrike" kern="1200">
                <a:ln>
                  <a:noFill/>
                </a:ln>
                <a:solidFill>
                  <a:srgbClr val="000000"/>
                </a:solidFill>
                <a:latin typeface="Wingdings" pitchFamily="34"/>
                <a:ea typeface="Wingdings" pitchFamily="2"/>
                <a:cs typeface="Wingdings" pitchFamily="2"/>
              </a:rPr>
              <a:t></a:t>
            </a:r>
            <a:r>
              <a:rPr lang="cs-CZ" sz="1800" b="0" i="1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Microsoft YaHei" pitchFamily="2"/>
                <a:cs typeface="Mangal" pitchFamily="2"/>
              </a:rPr>
              <a:t> programuj </a:t>
            </a:r>
            <a:r>
              <a:rPr lang="cs-CZ" sz="1200" b="0" i="0" u="none" strike="noStrike" kern="1200">
                <a:ln>
                  <a:noFill/>
                </a:ln>
                <a:solidFill>
                  <a:srgbClr val="000000"/>
                </a:solidFill>
                <a:latin typeface="Wingdings" pitchFamily="34"/>
                <a:ea typeface="Wingdings" pitchFamily="2"/>
                <a:cs typeface="Wingdings" pitchFamily="2"/>
              </a:rPr>
              <a:t></a:t>
            </a:r>
            <a:r>
              <a:rPr lang="cs-CZ" sz="1800" b="0" i="1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Wingdings" pitchFamily="2"/>
                <a:cs typeface="Wingdings" pitchFamily="2"/>
              </a:rPr>
              <a:t> </a:t>
            </a:r>
            <a:r>
              <a:rPr lang="cs-CZ" sz="1800" b="0" i="1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Microsoft YaHei" pitchFamily="2"/>
                <a:cs typeface="Mangal" pitchFamily="2"/>
              </a:rPr>
              <a:t>poděl 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Závěr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03999" y="3600000"/>
            <a:ext cx="8870040" cy="6480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None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Char char="●"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630"/>
              </a:spcAft>
              <a:buSzPct val="75000"/>
              <a:buFont typeface="StarSymbol"/>
              <a:buChar char="–"/>
              <a:defRPr lang="cs-CZ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219"/>
              </a:spcAft>
              <a:buSzPct val="45000"/>
              <a:buFont typeface="StarSymbol"/>
              <a:buChar char="●"/>
              <a:defRPr lang="cs-CZ" sz="347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811"/>
              </a:spcAft>
              <a:buSzPct val="75000"/>
              <a:buFont typeface="StarSymbol"/>
              <a:buChar char="–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 algn="ctr">
              <a:buNone/>
            </a:pPr>
            <a:r>
              <a:rPr lang="cs-CZ"/>
              <a:t>Děkuji za pozornost.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Zdroje a odkazy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89960" y="1951200"/>
            <a:ext cx="8870040" cy="43848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None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Char char="●"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630"/>
              </a:spcAft>
              <a:buSzPct val="75000"/>
              <a:buFont typeface="StarSymbol"/>
              <a:buChar char="–"/>
              <a:defRPr lang="cs-CZ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219"/>
              </a:spcAft>
              <a:buSzPct val="45000"/>
              <a:buFont typeface="StarSymbol"/>
              <a:buChar char="●"/>
              <a:defRPr lang="cs-CZ" sz="347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811"/>
              </a:spcAft>
              <a:buSzPct val="75000"/>
              <a:buFont typeface="StarSymbol"/>
              <a:buChar char="–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cs-CZ">
                <a:hlinkClick r:id="rId3"/>
              </a:rPr>
              <a:t>http://scratch.mit.edu/</a:t>
            </a:r>
          </a:p>
          <a:p>
            <a:pPr lvl="0"/>
            <a:r>
              <a:rPr lang="cs-CZ">
                <a:hlinkClick r:id="rId4"/>
              </a:rPr>
              <a:t>http://cs.wikipedia.org/wiki/Scratch</a:t>
            </a:r>
          </a:p>
          <a:p>
            <a:pPr lvl="0"/>
            <a:r>
              <a:rPr lang="cs-CZ">
                <a:hlinkClick r:id="rId5"/>
              </a:rPr>
              <a:t>http://www.root.cz/clanky/scratch-plnohodnotny-programovaci-jazyk-nebo-jen-detske-puzzle/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Úvod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03999" y="2015999"/>
            <a:ext cx="9071640" cy="43848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None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Char char="●"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630"/>
              </a:spcAft>
              <a:buSzPct val="75000"/>
              <a:buFont typeface="StarSymbol"/>
              <a:buChar char="–"/>
              <a:defRPr lang="cs-CZ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219"/>
              </a:spcAft>
              <a:buSzPct val="45000"/>
              <a:buFont typeface="StarSymbol"/>
              <a:buChar char="●"/>
              <a:defRPr lang="cs-CZ" sz="347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811"/>
              </a:spcAft>
              <a:buSzPct val="75000"/>
              <a:buFont typeface="StarSymbol"/>
              <a:buChar char="–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cs-CZ"/>
              <a:t>Vyvíjeno na MIT od roku 2007</a:t>
            </a:r>
          </a:p>
          <a:p>
            <a:pPr lvl="0"/>
            <a:r>
              <a:rPr lang="cs-CZ"/>
              <a:t>Plně vizuální prostředí</a:t>
            </a:r>
          </a:p>
          <a:p>
            <a:pPr lvl="0"/>
            <a:r>
              <a:rPr lang="cs-CZ"/>
              <a:t>Programování probíhá skládáním jednotlivých algoritmických prvků</a:t>
            </a:r>
          </a:p>
          <a:p>
            <a:pPr lvl="0"/>
            <a:r>
              <a:rPr lang="cs-CZ"/>
              <a:t>Multiplatformní (Windows, Linux)</a:t>
            </a:r>
          </a:p>
          <a:p>
            <a:pPr lvl="0"/>
            <a:r>
              <a:rPr lang="cs-CZ"/>
              <a:t>Plně lokalizované do češtiny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Pořízení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03999" y="2015999"/>
            <a:ext cx="8870040" cy="43848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None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Char char="●"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630"/>
              </a:spcAft>
              <a:buSzPct val="75000"/>
              <a:buFont typeface="StarSymbol"/>
              <a:buChar char="–"/>
              <a:defRPr lang="cs-CZ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219"/>
              </a:spcAft>
              <a:buSzPct val="45000"/>
              <a:buFont typeface="StarSymbol"/>
              <a:buChar char="●"/>
              <a:defRPr lang="cs-CZ" sz="347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811"/>
              </a:spcAft>
              <a:buSzPct val="75000"/>
              <a:buFont typeface="StarSymbol"/>
              <a:buChar char="–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cs-CZ"/>
              <a:t>Licence:</a:t>
            </a:r>
          </a:p>
          <a:p>
            <a:pPr lvl="1" rtl="0" hangingPunct="0"/>
            <a:r>
              <a:rPr lang="cs-CZ"/>
              <a:t>Nulové licenční poplatky</a:t>
            </a:r>
          </a:p>
          <a:p>
            <a:pPr lvl="1" rtl="0" hangingPunct="0"/>
            <a:r>
              <a:rPr lang="cs-CZ"/>
              <a:t>Volně šiřitelný software</a:t>
            </a:r>
          </a:p>
          <a:p>
            <a:pPr lvl="1" rtl="0" hangingPunct="0"/>
            <a:r>
              <a:rPr lang="cs-CZ"/>
              <a:t>Umožňuje nekomerční použití</a:t>
            </a:r>
          </a:p>
          <a:p>
            <a:pPr lvl="1" rtl="0" hangingPunct="0"/>
            <a:r>
              <a:rPr lang="cs-CZ"/>
              <a:t>Zdrojový kód je volně k dispozici</a:t>
            </a:r>
          </a:p>
          <a:p>
            <a:pPr lvl="0"/>
            <a:r>
              <a:rPr lang="cs-CZ"/>
              <a:t>Dostupné z webu: </a:t>
            </a:r>
            <a:r>
              <a:rPr lang="cs-CZ">
                <a:hlinkClick r:id="rId3"/>
              </a:rPr>
              <a:t>scratch.mit.edu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Prostředí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92000" y="1440000"/>
            <a:ext cx="8747280" cy="5807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936000" y="6408000"/>
            <a:ext cx="1728000" cy="346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1800" b="0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Ovládací prvky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71999" y="5616000"/>
            <a:ext cx="2736000" cy="346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1800" b="0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Tvořený program (skript)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16000" y="5989680"/>
            <a:ext cx="1872000" cy="346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1800" b="0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Jednotlivé sprity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60000" y="3037679"/>
            <a:ext cx="864000" cy="346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0"/>
            </a:pPr>
            <a:r>
              <a:rPr lang="cs-CZ" sz="1800" b="0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Scéna</a:t>
            </a:r>
          </a:p>
        </p:txBody>
      </p:sp>
      <p:sp>
        <p:nvSpPr>
          <p:cNvPr id="8" name="Straight Connector 7"/>
          <p:cNvSpPr/>
          <p:nvPr/>
        </p:nvSpPr>
        <p:spPr>
          <a:xfrm flipV="1">
            <a:off x="6696000" y="3024000"/>
            <a:ext cx="1296000" cy="144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9" name="Straight Connector 8"/>
          <p:cNvSpPr/>
          <p:nvPr/>
        </p:nvSpPr>
        <p:spPr>
          <a:xfrm flipH="1" flipV="1">
            <a:off x="4464000" y="4752000"/>
            <a:ext cx="432000" cy="79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10" name="Straight Connector 9"/>
          <p:cNvSpPr/>
          <p:nvPr/>
        </p:nvSpPr>
        <p:spPr>
          <a:xfrm flipH="1" flipV="1">
            <a:off x="8136000" y="5040000"/>
            <a:ext cx="288000" cy="863999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11" name="Straight Connector 10"/>
          <p:cNvSpPr/>
          <p:nvPr/>
        </p:nvSpPr>
        <p:spPr>
          <a:xfrm flipV="1">
            <a:off x="8568000" y="4968000"/>
            <a:ext cx="0" cy="935999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12" name="Straight Connector 11"/>
          <p:cNvSpPr/>
          <p:nvPr/>
        </p:nvSpPr>
        <p:spPr>
          <a:xfrm flipV="1">
            <a:off x="8784000" y="4968000"/>
            <a:ext cx="216000" cy="864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64479" y="445680"/>
            <a:ext cx="2133000" cy="346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1800" b="0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Ovládání programu</a:t>
            </a:r>
          </a:p>
        </p:txBody>
      </p:sp>
      <p:sp>
        <p:nvSpPr>
          <p:cNvPr id="14" name="Straight Connector 13"/>
          <p:cNvSpPr/>
          <p:nvPr/>
        </p:nvSpPr>
        <p:spPr>
          <a:xfrm>
            <a:off x="8352000" y="936000"/>
            <a:ext cx="360000" cy="1224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15" name="Straight Connector 14"/>
          <p:cNvSpPr/>
          <p:nvPr/>
        </p:nvSpPr>
        <p:spPr>
          <a:xfrm flipH="1" flipV="1">
            <a:off x="1800000" y="5976000"/>
            <a:ext cx="144000" cy="287999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Pojmy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89960" y="2023199"/>
            <a:ext cx="8870040" cy="43848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None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Char char="●"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630"/>
              </a:spcAft>
              <a:buSzPct val="75000"/>
              <a:buFont typeface="StarSymbol"/>
              <a:buChar char="–"/>
              <a:defRPr lang="cs-CZ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219"/>
              </a:spcAft>
              <a:buSzPct val="45000"/>
              <a:buFont typeface="StarSymbol"/>
              <a:buChar char="●"/>
              <a:defRPr lang="cs-CZ" sz="347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811"/>
              </a:spcAft>
              <a:buSzPct val="75000"/>
              <a:buFont typeface="StarSymbol"/>
              <a:buChar char="–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cs-CZ" b="1"/>
              <a:t>Scéna</a:t>
            </a:r>
            <a:r>
              <a:rPr lang="cs-CZ"/>
              <a:t> = místo, kde probíhá samotný program. Vidíme zde veškerý výstup (nebo zadáváme vstup).</a:t>
            </a:r>
          </a:p>
          <a:p>
            <a:pPr lvl="0"/>
            <a:r>
              <a:rPr lang="cs-CZ" b="1"/>
              <a:t>Sprity</a:t>
            </a:r>
            <a:r>
              <a:rPr lang="cs-CZ"/>
              <a:t> = umísťujeme je na scénu a určujeme jejich chování tvorbou skriptu programu.</a:t>
            </a:r>
          </a:p>
          <a:p>
            <a:pPr lvl="0"/>
            <a:r>
              <a:rPr lang="cs-CZ" b="1"/>
              <a:t>Skripty</a:t>
            </a:r>
            <a:r>
              <a:rPr lang="cs-CZ"/>
              <a:t> je možné tvořit jak pro scénu, tak pro jednotlivé sprity.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Kostýmy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03999" y="1951200"/>
            <a:ext cx="8870040" cy="43848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None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Char char="●"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630"/>
              </a:spcAft>
              <a:buSzPct val="75000"/>
              <a:buFont typeface="StarSymbol"/>
              <a:buChar char="–"/>
              <a:defRPr lang="cs-CZ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219"/>
              </a:spcAft>
              <a:buSzPct val="45000"/>
              <a:buFont typeface="StarSymbol"/>
              <a:buChar char="●"/>
              <a:defRPr lang="cs-CZ" sz="347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811"/>
              </a:spcAft>
              <a:buSzPct val="75000"/>
              <a:buFont typeface="StarSymbol"/>
              <a:buChar char="–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cs-CZ" b="1"/>
              <a:t>Kostýmy</a:t>
            </a:r>
            <a:r>
              <a:rPr lang="cs-CZ"/>
              <a:t> = určují vzhled spritu.</a:t>
            </a:r>
          </a:p>
          <a:p>
            <a:pPr lvl="1" rtl="0" hangingPunct="0"/>
            <a:r>
              <a:rPr lang="cs-CZ"/>
              <a:t>Pro každý sprite lze nastavit jeden nebo více kostýmů.</a:t>
            </a:r>
          </a:p>
          <a:p>
            <a:pPr lvl="1" rtl="0" hangingPunct="0"/>
            <a:r>
              <a:rPr lang="cs-CZ"/>
              <a:t>Lze je měnit v průběhu vykonávání programu → iluze pohybu.</a:t>
            </a:r>
          </a:p>
          <a:p>
            <a:pPr lvl="1" rtl="0" hangingPunct="0"/>
            <a:r>
              <a:rPr lang="cs-CZ"/>
              <a:t>Lze použít vlastní obrázky, popř. je k dispozici široká knihovna.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Tvorba skriptu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03999" y="1951200"/>
            <a:ext cx="8870040" cy="43848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None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Char char="●"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630"/>
              </a:spcAft>
              <a:buSzPct val="75000"/>
              <a:buFont typeface="StarSymbol"/>
              <a:buChar char="–"/>
              <a:defRPr lang="cs-CZ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219"/>
              </a:spcAft>
              <a:buSzPct val="45000"/>
              <a:buFont typeface="StarSymbol"/>
              <a:buChar char="●"/>
              <a:defRPr lang="cs-CZ" sz="347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811"/>
              </a:spcAft>
              <a:buSzPct val="75000"/>
              <a:buFont typeface="StarSymbol"/>
              <a:buChar char="–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cs-CZ" b="1"/>
              <a:t>Skript</a:t>
            </a:r>
            <a:r>
              <a:rPr lang="cs-CZ"/>
              <a:t> = přetahujeme a skládáme jednotlivé algoritmické prvky a tvoříme výsledný program.</a:t>
            </a:r>
          </a:p>
          <a:p>
            <a:pPr lvl="1" rtl="0" hangingPunct="0"/>
            <a:r>
              <a:rPr lang="cs-CZ"/>
              <a:t>Jednotlivé bloky do sebe zapadají.</a:t>
            </a:r>
          </a:p>
          <a:p>
            <a:pPr lvl="1" rtl="0" hangingPunct="0"/>
            <a:r>
              <a:rPr lang="cs-CZ"/>
              <a:t>Od tvaru jednotlivých bloků lze odvodit jak jejich účel (zkosená hrana = logický výraz), tak možné umístění (do těla cyklu apod.).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Příklad skriptu</a:t>
            </a:r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2520000"/>
            <a:ext cx="3024000" cy="3311999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6245280" y="2230560"/>
            <a:ext cx="3186720" cy="39614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296000" y="1889280"/>
            <a:ext cx="1655999" cy="4867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1"/>
            </a:pPr>
            <a:r>
              <a:rPr lang="cs-CZ" sz="2800" b="1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1x skript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63999" y="1655999"/>
            <a:ext cx="1655999" cy="4867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1"/>
            </a:pPr>
            <a:r>
              <a:rPr lang="cs-CZ" sz="2800" b="1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1x sprite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08000" y="4752000"/>
            <a:ext cx="2304000" cy="50399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1"/>
            </a:pPr>
            <a:r>
              <a:rPr lang="cs-CZ" sz="2800" b="1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2x kostýmy</a:t>
            </a:r>
          </a:p>
        </p:txBody>
      </p:sp>
      <p:sp>
        <p:nvSpPr>
          <p:cNvPr id="8" name="Straight Connector 7"/>
          <p:cNvSpPr/>
          <p:nvPr/>
        </p:nvSpPr>
        <p:spPr>
          <a:xfrm flipV="1">
            <a:off x="5976000" y="3671999"/>
            <a:ext cx="504000" cy="1008001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9" name="Straight Connector 8"/>
          <p:cNvSpPr/>
          <p:nvPr/>
        </p:nvSpPr>
        <p:spPr>
          <a:xfrm>
            <a:off x="6120000" y="5328000"/>
            <a:ext cx="1296000" cy="504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34"/>
              <a:ea typeface="Microsoft YaHei" pitchFamily="2"/>
              <a:cs typeface="Mangal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623999"/>
            <a:ext cx="10080000" cy="718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000"/>
            </a:pPr>
            <a:r>
              <a:rPr lang="cs-CZ" sz="4000" b="0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=&gt; letící netopýr mávající křídly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76000" y="2808000"/>
            <a:ext cx="936000" cy="1452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9600" b="1"/>
            </a:pPr>
            <a:r>
              <a:rPr lang="cs-CZ" sz="9600" b="1" i="0" u="none" strike="noStrike" kern="1200">
                <a:ln>
                  <a:noFill/>
                </a:ln>
                <a:latin typeface="Liberation Sans" pitchFamily="34"/>
                <a:ea typeface="Microsoft YaHei" pitchFamily="2"/>
                <a:cs typeface="Mangal" pitchFamily="2"/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/>
              <a:t>Výukové objekty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03999" y="2015999"/>
            <a:ext cx="8870040" cy="43848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None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760"/>
              </a:spcAft>
              <a:buSzPct val="45000"/>
              <a:buFont typeface="StarSymbol"/>
              <a:buChar char="●"/>
              <a:defRPr lang="cs-CZ" sz="40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630"/>
              </a:spcAft>
              <a:buSzPct val="75000"/>
              <a:buFont typeface="StarSymbol"/>
              <a:buChar char="–"/>
              <a:defRPr lang="cs-CZ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1219"/>
              </a:spcAft>
              <a:buSzPct val="45000"/>
              <a:buFont typeface="StarSymbol"/>
              <a:buChar char="●"/>
              <a:defRPr lang="cs-CZ" sz="347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811"/>
              </a:spcAft>
              <a:buSzPct val="75000"/>
              <a:buFont typeface="StarSymbol"/>
              <a:buChar char="–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403"/>
              </a:spcAft>
              <a:buSzPct val="45000"/>
              <a:buFont typeface="StarSymbol"/>
              <a:buChar char="●"/>
              <a:defRPr lang="cs-CZ" sz="2900" b="0" i="0" u="none" strike="noStrike" kern="1200">
                <a:ln>
                  <a:noFill/>
                </a:ln>
                <a:solidFill>
                  <a:srgbClr val="000000"/>
                </a:solidFill>
                <a:latin typeface="Liberation Sans" pitchFamily="34"/>
                <a:ea typeface="Droid Sans Fallback" pitchFamily="2"/>
                <a:cs typeface="Lohit Hindi" pitchFamily="2"/>
              </a:defRPr>
            </a:lvl9pPr>
          </a:lstStyle>
          <a:p>
            <a:pPr lvl="0"/>
            <a:r>
              <a:rPr lang="cs-CZ"/>
              <a:t>Na webu projeku se nalézá databáze realizovaných programů: </a:t>
            </a:r>
            <a:r>
              <a:rPr lang="cs-CZ">
                <a:hlinkClick r:id="rId3"/>
              </a:rPr>
              <a:t>http://scratch.mit.edu/galleries/</a:t>
            </a:r>
          </a:p>
          <a:p>
            <a:pPr lvl="1" rtl="0" hangingPunct="0"/>
            <a:r>
              <a:rPr lang="cs-CZ"/>
              <a:t>Z prostředí Scratche je možné vyhotovený program do této databáze přímo nahrát.</a:t>
            </a:r>
          </a:p>
          <a:p>
            <a:pPr lvl="0"/>
            <a:r>
              <a:rPr lang="cs-CZ"/>
              <a:t>Sada příkladů je rovněž k dispozici i ve výchozí instalaci Scratche.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ight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283</Words>
  <Application>Microsoft Office PowerPoint</Application>
  <PresentationFormat>Custom</PresentationFormat>
  <Paragraphs>53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Výchozí</vt:lpstr>
      <vt:lpstr>BrightBlue</vt:lpstr>
      <vt:lpstr>Scratch</vt:lpstr>
      <vt:lpstr>Úvod</vt:lpstr>
      <vt:lpstr>Pořízení</vt:lpstr>
      <vt:lpstr>Prostředí</vt:lpstr>
      <vt:lpstr>Pojmy</vt:lpstr>
      <vt:lpstr>Kostýmy</vt:lpstr>
      <vt:lpstr>Tvorba skriptu</vt:lpstr>
      <vt:lpstr>Příklad skriptu</vt:lpstr>
      <vt:lpstr>Výukové objekty</vt:lpstr>
      <vt:lpstr>Závěr</vt:lpstr>
      <vt:lpstr>Zdroje a odkazy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</dc:title>
  <dc:creator>owner</dc:creator>
  <cp:lastModifiedBy>owner</cp:lastModifiedBy>
  <cp:revision>26</cp:revision>
  <dcterms:created xsi:type="dcterms:W3CDTF">2012-11-25T16:39:43Z</dcterms:created>
  <dcterms:modified xsi:type="dcterms:W3CDTF">2013-02-13T16:40:05Z</dcterms:modified>
</cp:coreProperties>
</file>